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4672" autoAdjust="0"/>
  </p:normalViewPr>
  <p:slideViewPr>
    <p:cSldViewPr>
      <p:cViewPr varScale="1">
        <p:scale>
          <a:sx n="78" d="100"/>
          <a:sy n="78" d="100"/>
        </p:scale>
        <p:origin x="-6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5A1751-87FD-4FC6-A2C5-38E945406CF4}" type="doc">
      <dgm:prSet loTypeId="urn:microsoft.com/office/officeart/2005/8/layout/cycle6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7F6F9AAA-C80A-4A84-A473-3658B0783B75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VIRUS</a:t>
          </a:r>
          <a:endParaRPr lang="es-ES" b="1" dirty="0">
            <a:solidFill>
              <a:schemeClr val="tx1"/>
            </a:solidFill>
          </a:endParaRPr>
        </a:p>
      </dgm:t>
    </dgm:pt>
    <dgm:pt modelId="{C477CF12-25D6-41E2-A60A-B97007BC537D}" type="parTrans" cxnId="{CD9BFB15-E105-4C63-BA2D-ED95BA471FE1}">
      <dgm:prSet/>
      <dgm:spPr/>
      <dgm:t>
        <a:bodyPr/>
        <a:lstStyle/>
        <a:p>
          <a:endParaRPr lang="es-ES"/>
        </a:p>
      </dgm:t>
    </dgm:pt>
    <dgm:pt modelId="{F0D53182-9069-43A8-8E87-68FD85897AC7}" type="sibTrans" cxnId="{CD9BFB15-E105-4C63-BA2D-ED95BA471FE1}">
      <dgm:prSet/>
      <dgm:spPr/>
      <dgm:t>
        <a:bodyPr/>
        <a:lstStyle/>
        <a:p>
          <a:endParaRPr lang="es-ES"/>
        </a:p>
      </dgm:t>
    </dgm:pt>
    <dgm:pt modelId="{9F697B58-3063-4B4A-A8FB-57A357B054C5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CORONAVIRUS</a:t>
          </a:r>
          <a:endParaRPr lang="es-ES" sz="1600" b="1" dirty="0">
            <a:solidFill>
              <a:schemeClr val="tx1"/>
            </a:solidFill>
          </a:endParaRPr>
        </a:p>
      </dgm:t>
    </dgm:pt>
    <dgm:pt modelId="{947B12DD-D113-47D6-8768-998E026639E0}" type="parTrans" cxnId="{5415FCEA-88C2-407E-AA9B-88163883E931}">
      <dgm:prSet/>
      <dgm:spPr/>
      <dgm:t>
        <a:bodyPr/>
        <a:lstStyle/>
        <a:p>
          <a:endParaRPr lang="es-ES"/>
        </a:p>
      </dgm:t>
    </dgm:pt>
    <dgm:pt modelId="{AE5E69F6-6467-47F5-A115-E40343BBA5F3}" type="sibTrans" cxnId="{5415FCEA-88C2-407E-AA9B-88163883E931}">
      <dgm:prSet/>
      <dgm:spPr/>
      <dgm:t>
        <a:bodyPr/>
        <a:lstStyle/>
        <a:p>
          <a:endParaRPr lang="es-ES"/>
        </a:p>
      </dgm:t>
    </dgm:pt>
    <dgm:pt modelId="{0DDA4B60-F8AF-440F-8F86-138DB04FCAF4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VIRUS DE LA GRIPE</a:t>
          </a:r>
          <a:endParaRPr lang="es-ES" sz="1800" b="1" dirty="0">
            <a:solidFill>
              <a:schemeClr val="tx1"/>
            </a:solidFill>
          </a:endParaRPr>
        </a:p>
      </dgm:t>
    </dgm:pt>
    <dgm:pt modelId="{AF4AB7CD-FFF5-4DA3-A894-E40C075B84A9}" type="parTrans" cxnId="{91CAB3CD-1840-408F-8935-E16533AC52B5}">
      <dgm:prSet/>
      <dgm:spPr/>
      <dgm:t>
        <a:bodyPr/>
        <a:lstStyle/>
        <a:p>
          <a:endParaRPr lang="es-ES"/>
        </a:p>
      </dgm:t>
    </dgm:pt>
    <dgm:pt modelId="{5742983D-6C11-4F66-B6DB-12827E2D016B}" type="sibTrans" cxnId="{91CAB3CD-1840-408F-8935-E16533AC52B5}">
      <dgm:prSet/>
      <dgm:spPr/>
      <dgm:t>
        <a:bodyPr/>
        <a:lstStyle/>
        <a:p>
          <a:endParaRPr lang="es-ES"/>
        </a:p>
      </dgm:t>
    </dgm:pt>
    <dgm:pt modelId="{E4C7202B-8F62-489B-B827-35A74FB3CD34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ADENOVIRUS</a:t>
          </a:r>
          <a:endParaRPr lang="es-ES" sz="1800" b="1" dirty="0">
            <a:solidFill>
              <a:schemeClr val="tx1"/>
            </a:solidFill>
          </a:endParaRPr>
        </a:p>
      </dgm:t>
    </dgm:pt>
    <dgm:pt modelId="{6F9CADAE-9309-4B2D-9856-17E6AD8FA638}" type="parTrans" cxnId="{387FD0F0-3B50-4C6B-81BF-DD3580759DDF}">
      <dgm:prSet/>
      <dgm:spPr/>
      <dgm:t>
        <a:bodyPr/>
        <a:lstStyle/>
        <a:p>
          <a:endParaRPr lang="es-ES"/>
        </a:p>
      </dgm:t>
    </dgm:pt>
    <dgm:pt modelId="{FBA00E7C-0F43-4F93-842F-3E4BBAFA9AFB}" type="sibTrans" cxnId="{387FD0F0-3B50-4C6B-81BF-DD3580759DDF}">
      <dgm:prSet/>
      <dgm:spPr/>
      <dgm:t>
        <a:bodyPr/>
        <a:lstStyle/>
        <a:p>
          <a:endParaRPr lang="es-ES"/>
        </a:p>
      </dgm:t>
    </dgm:pt>
    <dgm:pt modelId="{AE16F04F-1AAA-4938-A438-1ACC1EEF53DB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RINUVIRUS</a:t>
          </a:r>
          <a:endParaRPr lang="es-ES" sz="1600" b="1" dirty="0">
            <a:solidFill>
              <a:schemeClr val="tx1"/>
            </a:solidFill>
          </a:endParaRPr>
        </a:p>
      </dgm:t>
    </dgm:pt>
    <dgm:pt modelId="{66AA2214-ECDE-4EB0-95A0-C920ED11CF74}" type="parTrans" cxnId="{33001859-3D2F-4843-9CED-74C7D0304425}">
      <dgm:prSet/>
      <dgm:spPr/>
      <dgm:t>
        <a:bodyPr/>
        <a:lstStyle/>
        <a:p>
          <a:endParaRPr lang="es-ES"/>
        </a:p>
      </dgm:t>
    </dgm:pt>
    <dgm:pt modelId="{FF2E1EA6-1883-41C9-B74C-97AE1A109A02}" type="sibTrans" cxnId="{33001859-3D2F-4843-9CED-74C7D0304425}">
      <dgm:prSet/>
      <dgm:spPr/>
      <dgm:t>
        <a:bodyPr/>
        <a:lstStyle/>
        <a:p>
          <a:endParaRPr lang="es-ES"/>
        </a:p>
      </dgm:t>
    </dgm:pt>
    <dgm:pt modelId="{38AEEC09-E2B1-4061-AD4E-31719362992A}" type="pres">
      <dgm:prSet presAssocID="{AA5A1751-87FD-4FC6-A2C5-38E945406C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947FB6-8B00-4107-8712-FDB1B734A09D}" type="pres">
      <dgm:prSet presAssocID="{7F6F9AAA-C80A-4A84-A473-3658B0783B75}" presName="node" presStyleLbl="node1" presStyleIdx="0" presStyleCnt="5" custRadScaleRad="105915" custRadScaleInc="18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B15232-F39F-4390-806E-FD3C4BA5EDB0}" type="pres">
      <dgm:prSet presAssocID="{7F6F9AAA-C80A-4A84-A473-3658B0783B75}" presName="spNode" presStyleCnt="0"/>
      <dgm:spPr/>
    </dgm:pt>
    <dgm:pt modelId="{B71F4BDA-41B9-4EF2-AE3A-A7C1ABF06C14}" type="pres">
      <dgm:prSet presAssocID="{F0D53182-9069-43A8-8E87-68FD85897AC7}" presName="sibTrans" presStyleLbl="sibTrans1D1" presStyleIdx="0" presStyleCnt="5"/>
      <dgm:spPr/>
      <dgm:t>
        <a:bodyPr/>
        <a:lstStyle/>
        <a:p>
          <a:endParaRPr lang="es-ES"/>
        </a:p>
      </dgm:t>
    </dgm:pt>
    <dgm:pt modelId="{60A3637C-64B1-418A-99B1-165B10E22AF3}" type="pres">
      <dgm:prSet presAssocID="{9F697B58-3063-4B4A-A8FB-57A357B054C5}" presName="node" presStyleLbl="node1" presStyleIdx="1" presStyleCnt="5" custScaleX="129248" custRadScaleRad="105658" custRadScaleInc="13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C430C0-2290-4E88-8BE3-FA4EC2FD4875}" type="pres">
      <dgm:prSet presAssocID="{9F697B58-3063-4B4A-A8FB-57A357B054C5}" presName="spNode" presStyleCnt="0"/>
      <dgm:spPr/>
    </dgm:pt>
    <dgm:pt modelId="{AEA25D62-D08D-4085-A502-52D06DCA0CAB}" type="pres">
      <dgm:prSet presAssocID="{AE5E69F6-6467-47F5-A115-E40343BBA5F3}" presName="sibTrans" presStyleLbl="sibTrans1D1" presStyleIdx="1" presStyleCnt="5"/>
      <dgm:spPr/>
      <dgm:t>
        <a:bodyPr/>
        <a:lstStyle/>
        <a:p>
          <a:endParaRPr lang="es-ES"/>
        </a:p>
      </dgm:t>
    </dgm:pt>
    <dgm:pt modelId="{8410D902-EBD3-4207-8470-8EF4C7B51C77}" type="pres">
      <dgm:prSet presAssocID="{0DDA4B60-F8AF-440F-8F86-138DB04FCAF4}" presName="node" presStyleLbl="node1" presStyleIdx="2" presStyleCnt="5" custRadScaleRad="107441" custRadScaleInc="-164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52621-A0F5-4A7C-A8C8-58A435F9205B}" type="pres">
      <dgm:prSet presAssocID="{0DDA4B60-F8AF-440F-8F86-138DB04FCAF4}" presName="spNode" presStyleCnt="0"/>
      <dgm:spPr/>
    </dgm:pt>
    <dgm:pt modelId="{02583C1F-5F89-4C21-83F1-A38209481EA9}" type="pres">
      <dgm:prSet presAssocID="{5742983D-6C11-4F66-B6DB-12827E2D016B}" presName="sibTrans" presStyleLbl="sibTrans1D1" presStyleIdx="2" presStyleCnt="5"/>
      <dgm:spPr/>
      <dgm:t>
        <a:bodyPr/>
        <a:lstStyle/>
        <a:p>
          <a:endParaRPr lang="es-ES"/>
        </a:p>
      </dgm:t>
    </dgm:pt>
    <dgm:pt modelId="{C714C85F-8936-43F3-81B0-7BA964086DB9}" type="pres">
      <dgm:prSet presAssocID="{E4C7202B-8F62-489B-B827-35A74FB3CD34}" presName="node" presStyleLbl="node1" presStyleIdx="3" presStyleCnt="5" custScaleX="136980" custScaleY="91613" custRadScaleRad="106188" custRadScaleInc="444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788EF0-2D09-4F6D-86C5-B3FA8E8458D3}" type="pres">
      <dgm:prSet presAssocID="{E4C7202B-8F62-489B-B827-35A74FB3CD34}" presName="spNode" presStyleCnt="0"/>
      <dgm:spPr/>
    </dgm:pt>
    <dgm:pt modelId="{36085535-DBA5-44D9-B8A5-CB69D84F1F70}" type="pres">
      <dgm:prSet presAssocID="{FBA00E7C-0F43-4F93-842F-3E4BBAFA9AFB}" presName="sibTrans" presStyleLbl="sibTrans1D1" presStyleIdx="3" presStyleCnt="5"/>
      <dgm:spPr/>
      <dgm:t>
        <a:bodyPr/>
        <a:lstStyle/>
        <a:p>
          <a:endParaRPr lang="es-ES"/>
        </a:p>
      </dgm:t>
    </dgm:pt>
    <dgm:pt modelId="{B409579A-5E73-4E79-9388-538A69EA2F54}" type="pres">
      <dgm:prSet presAssocID="{AE16F04F-1AAA-4938-A438-1ACC1EEF53DB}" presName="node" presStyleLbl="node1" presStyleIdx="4" presStyleCnt="5" custScaleX="119160" custScaleY="76875" custRadScaleRad="101678" custRadScaleInc="108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913926-F01D-451F-A9D8-7B65597478A5}" type="pres">
      <dgm:prSet presAssocID="{AE16F04F-1AAA-4938-A438-1ACC1EEF53DB}" presName="spNode" presStyleCnt="0"/>
      <dgm:spPr/>
    </dgm:pt>
    <dgm:pt modelId="{33475384-A526-4863-850E-04EFBC0BC5A3}" type="pres">
      <dgm:prSet presAssocID="{FF2E1EA6-1883-41C9-B74C-97AE1A109A02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5415FCEA-88C2-407E-AA9B-88163883E931}" srcId="{AA5A1751-87FD-4FC6-A2C5-38E945406CF4}" destId="{9F697B58-3063-4B4A-A8FB-57A357B054C5}" srcOrd="1" destOrd="0" parTransId="{947B12DD-D113-47D6-8768-998E026639E0}" sibTransId="{AE5E69F6-6467-47F5-A115-E40343BBA5F3}"/>
    <dgm:cxn modelId="{387FD0F0-3B50-4C6B-81BF-DD3580759DDF}" srcId="{AA5A1751-87FD-4FC6-A2C5-38E945406CF4}" destId="{E4C7202B-8F62-489B-B827-35A74FB3CD34}" srcOrd="3" destOrd="0" parTransId="{6F9CADAE-9309-4B2D-9856-17E6AD8FA638}" sibTransId="{FBA00E7C-0F43-4F93-842F-3E4BBAFA9AFB}"/>
    <dgm:cxn modelId="{55566C26-9165-4DB9-8AAA-4CD1431B89A2}" type="presOf" srcId="{AE5E69F6-6467-47F5-A115-E40343BBA5F3}" destId="{AEA25D62-D08D-4085-A502-52D06DCA0CAB}" srcOrd="0" destOrd="0" presId="urn:microsoft.com/office/officeart/2005/8/layout/cycle6"/>
    <dgm:cxn modelId="{148901F7-6D61-42BC-AC5E-31BD69084476}" type="presOf" srcId="{E4C7202B-8F62-489B-B827-35A74FB3CD34}" destId="{C714C85F-8936-43F3-81B0-7BA964086DB9}" srcOrd="0" destOrd="0" presId="urn:microsoft.com/office/officeart/2005/8/layout/cycle6"/>
    <dgm:cxn modelId="{F6037C20-460B-4D00-B921-6F9C519EDC90}" type="presOf" srcId="{7F6F9AAA-C80A-4A84-A473-3658B0783B75}" destId="{6B947FB6-8B00-4107-8712-FDB1B734A09D}" srcOrd="0" destOrd="0" presId="urn:microsoft.com/office/officeart/2005/8/layout/cycle6"/>
    <dgm:cxn modelId="{4D9DCDB6-E723-4C37-B7E4-2D7699A19038}" type="presOf" srcId="{FF2E1EA6-1883-41C9-B74C-97AE1A109A02}" destId="{33475384-A526-4863-850E-04EFBC0BC5A3}" srcOrd="0" destOrd="0" presId="urn:microsoft.com/office/officeart/2005/8/layout/cycle6"/>
    <dgm:cxn modelId="{1A27A649-1DE5-4EF5-A448-665B0B7BCD5E}" type="presOf" srcId="{AA5A1751-87FD-4FC6-A2C5-38E945406CF4}" destId="{38AEEC09-E2B1-4061-AD4E-31719362992A}" srcOrd="0" destOrd="0" presId="urn:microsoft.com/office/officeart/2005/8/layout/cycle6"/>
    <dgm:cxn modelId="{8CB392C5-75E6-4FBF-B421-059279CE1FD1}" type="presOf" srcId="{9F697B58-3063-4B4A-A8FB-57A357B054C5}" destId="{60A3637C-64B1-418A-99B1-165B10E22AF3}" srcOrd="0" destOrd="0" presId="urn:microsoft.com/office/officeart/2005/8/layout/cycle6"/>
    <dgm:cxn modelId="{C643EFE9-2CD1-405E-8A5C-905D1E6CB510}" type="presOf" srcId="{F0D53182-9069-43A8-8E87-68FD85897AC7}" destId="{B71F4BDA-41B9-4EF2-AE3A-A7C1ABF06C14}" srcOrd="0" destOrd="0" presId="urn:microsoft.com/office/officeart/2005/8/layout/cycle6"/>
    <dgm:cxn modelId="{F1E0250C-AB44-4469-9664-69037E7FE5BA}" type="presOf" srcId="{0DDA4B60-F8AF-440F-8F86-138DB04FCAF4}" destId="{8410D902-EBD3-4207-8470-8EF4C7B51C77}" srcOrd="0" destOrd="0" presId="urn:microsoft.com/office/officeart/2005/8/layout/cycle6"/>
    <dgm:cxn modelId="{3DD2ADBB-0ED7-4308-A3EA-B3295031E67A}" type="presOf" srcId="{FBA00E7C-0F43-4F93-842F-3E4BBAFA9AFB}" destId="{36085535-DBA5-44D9-B8A5-CB69D84F1F70}" srcOrd="0" destOrd="0" presId="urn:microsoft.com/office/officeart/2005/8/layout/cycle6"/>
    <dgm:cxn modelId="{CD9BFB15-E105-4C63-BA2D-ED95BA471FE1}" srcId="{AA5A1751-87FD-4FC6-A2C5-38E945406CF4}" destId="{7F6F9AAA-C80A-4A84-A473-3658B0783B75}" srcOrd="0" destOrd="0" parTransId="{C477CF12-25D6-41E2-A60A-B97007BC537D}" sibTransId="{F0D53182-9069-43A8-8E87-68FD85897AC7}"/>
    <dgm:cxn modelId="{2D550F61-5536-4721-901B-5D0B5DDB6ED4}" type="presOf" srcId="{AE16F04F-1AAA-4938-A438-1ACC1EEF53DB}" destId="{B409579A-5E73-4E79-9388-538A69EA2F54}" srcOrd="0" destOrd="0" presId="urn:microsoft.com/office/officeart/2005/8/layout/cycle6"/>
    <dgm:cxn modelId="{40984E08-B104-4463-A165-25AA289E7940}" type="presOf" srcId="{5742983D-6C11-4F66-B6DB-12827E2D016B}" destId="{02583C1F-5F89-4C21-83F1-A38209481EA9}" srcOrd="0" destOrd="0" presId="urn:microsoft.com/office/officeart/2005/8/layout/cycle6"/>
    <dgm:cxn modelId="{33001859-3D2F-4843-9CED-74C7D0304425}" srcId="{AA5A1751-87FD-4FC6-A2C5-38E945406CF4}" destId="{AE16F04F-1AAA-4938-A438-1ACC1EEF53DB}" srcOrd="4" destOrd="0" parTransId="{66AA2214-ECDE-4EB0-95A0-C920ED11CF74}" sibTransId="{FF2E1EA6-1883-41C9-B74C-97AE1A109A02}"/>
    <dgm:cxn modelId="{91CAB3CD-1840-408F-8935-E16533AC52B5}" srcId="{AA5A1751-87FD-4FC6-A2C5-38E945406CF4}" destId="{0DDA4B60-F8AF-440F-8F86-138DB04FCAF4}" srcOrd="2" destOrd="0" parTransId="{AF4AB7CD-FFF5-4DA3-A894-E40C075B84A9}" sibTransId="{5742983D-6C11-4F66-B6DB-12827E2D016B}"/>
    <dgm:cxn modelId="{E9B03DF3-8948-409A-A9B9-39D71A499941}" type="presParOf" srcId="{38AEEC09-E2B1-4061-AD4E-31719362992A}" destId="{6B947FB6-8B00-4107-8712-FDB1B734A09D}" srcOrd="0" destOrd="0" presId="urn:microsoft.com/office/officeart/2005/8/layout/cycle6"/>
    <dgm:cxn modelId="{FCEA50FF-7D55-4D92-B5BB-8A0918F4B111}" type="presParOf" srcId="{38AEEC09-E2B1-4061-AD4E-31719362992A}" destId="{E2B15232-F39F-4390-806E-FD3C4BA5EDB0}" srcOrd="1" destOrd="0" presId="urn:microsoft.com/office/officeart/2005/8/layout/cycle6"/>
    <dgm:cxn modelId="{CAA61592-685C-44B1-A89D-3633DBD3D8C3}" type="presParOf" srcId="{38AEEC09-E2B1-4061-AD4E-31719362992A}" destId="{B71F4BDA-41B9-4EF2-AE3A-A7C1ABF06C14}" srcOrd="2" destOrd="0" presId="urn:microsoft.com/office/officeart/2005/8/layout/cycle6"/>
    <dgm:cxn modelId="{144F8031-2A4B-4DD4-8901-C192B46E5CAA}" type="presParOf" srcId="{38AEEC09-E2B1-4061-AD4E-31719362992A}" destId="{60A3637C-64B1-418A-99B1-165B10E22AF3}" srcOrd="3" destOrd="0" presId="urn:microsoft.com/office/officeart/2005/8/layout/cycle6"/>
    <dgm:cxn modelId="{BD91EE41-D756-4AEF-A2B9-BEBAEB70127D}" type="presParOf" srcId="{38AEEC09-E2B1-4061-AD4E-31719362992A}" destId="{16C430C0-2290-4E88-8BE3-FA4EC2FD4875}" srcOrd="4" destOrd="0" presId="urn:microsoft.com/office/officeart/2005/8/layout/cycle6"/>
    <dgm:cxn modelId="{1382FD18-CFCE-43B5-986D-8EB9A8A0E40D}" type="presParOf" srcId="{38AEEC09-E2B1-4061-AD4E-31719362992A}" destId="{AEA25D62-D08D-4085-A502-52D06DCA0CAB}" srcOrd="5" destOrd="0" presId="urn:microsoft.com/office/officeart/2005/8/layout/cycle6"/>
    <dgm:cxn modelId="{92C005F5-AC17-48C6-9406-62B6AA3B39A4}" type="presParOf" srcId="{38AEEC09-E2B1-4061-AD4E-31719362992A}" destId="{8410D902-EBD3-4207-8470-8EF4C7B51C77}" srcOrd="6" destOrd="0" presId="urn:microsoft.com/office/officeart/2005/8/layout/cycle6"/>
    <dgm:cxn modelId="{A99C6337-80F5-4F2A-9ABA-C277237F6C04}" type="presParOf" srcId="{38AEEC09-E2B1-4061-AD4E-31719362992A}" destId="{C8C52621-A0F5-4A7C-A8C8-58A435F9205B}" srcOrd="7" destOrd="0" presId="urn:microsoft.com/office/officeart/2005/8/layout/cycle6"/>
    <dgm:cxn modelId="{25861E09-8226-412C-8891-D546B35936FF}" type="presParOf" srcId="{38AEEC09-E2B1-4061-AD4E-31719362992A}" destId="{02583C1F-5F89-4C21-83F1-A38209481EA9}" srcOrd="8" destOrd="0" presId="urn:microsoft.com/office/officeart/2005/8/layout/cycle6"/>
    <dgm:cxn modelId="{B66D5045-9F53-49D3-9A45-761AE03ACFD8}" type="presParOf" srcId="{38AEEC09-E2B1-4061-AD4E-31719362992A}" destId="{C714C85F-8936-43F3-81B0-7BA964086DB9}" srcOrd="9" destOrd="0" presId="urn:microsoft.com/office/officeart/2005/8/layout/cycle6"/>
    <dgm:cxn modelId="{2665A704-DFAE-4754-BBCE-1BB1151EBF8D}" type="presParOf" srcId="{38AEEC09-E2B1-4061-AD4E-31719362992A}" destId="{4A788EF0-2D09-4F6D-86C5-B3FA8E8458D3}" srcOrd="10" destOrd="0" presId="urn:microsoft.com/office/officeart/2005/8/layout/cycle6"/>
    <dgm:cxn modelId="{752ADEA4-F33B-4ABD-80E6-78F3E839160E}" type="presParOf" srcId="{38AEEC09-E2B1-4061-AD4E-31719362992A}" destId="{36085535-DBA5-44D9-B8A5-CB69D84F1F70}" srcOrd="11" destOrd="0" presId="urn:microsoft.com/office/officeart/2005/8/layout/cycle6"/>
    <dgm:cxn modelId="{604C0788-09EB-4807-95D6-9AA33A80F4CA}" type="presParOf" srcId="{38AEEC09-E2B1-4061-AD4E-31719362992A}" destId="{B409579A-5E73-4E79-9388-538A69EA2F54}" srcOrd="12" destOrd="0" presId="urn:microsoft.com/office/officeart/2005/8/layout/cycle6"/>
    <dgm:cxn modelId="{E33B98F6-C5A2-4225-B0E7-EEC2AA0705FD}" type="presParOf" srcId="{38AEEC09-E2B1-4061-AD4E-31719362992A}" destId="{24913926-F01D-451F-A9D8-7B65597478A5}" srcOrd="13" destOrd="0" presId="urn:microsoft.com/office/officeart/2005/8/layout/cycle6"/>
    <dgm:cxn modelId="{5D5475F5-92EB-43CD-BCBB-DA7B2085FAA4}" type="presParOf" srcId="{38AEEC09-E2B1-4061-AD4E-31719362992A}" destId="{33475384-A526-4863-850E-04EFBC0BC5A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B0EF86-5CFE-4C42-A976-FE3D253B2BB0}" type="datetimeFigureOut">
              <a:rPr lang="es-ES"/>
              <a:pPr>
                <a:defRPr/>
              </a:pPr>
              <a:t>23/04/2014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61328A-6ECC-417D-BD8B-6EF45C37D9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18 Rectángulo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1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6 Conector recto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9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76470-F271-458A-978F-31BBF99A7EFA}" type="datetimeFigureOut">
              <a:rPr lang="es-ES"/>
              <a:pPr>
                <a:defRPr/>
              </a:pPr>
              <a:t>23/04/2014</a:t>
            </a:fld>
            <a:endParaRPr lang="es-ES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C959B2C-5F56-443A-B942-97DA6BB4F1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BBD25-CFCF-4255-90DE-4D4E3EAD67F4}" type="datetimeFigureOut">
              <a:rPr lang="es-ES"/>
              <a:pPr>
                <a:defRPr/>
              </a:pPr>
              <a:t>23/04/2014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98D09-1BF6-40C2-BE57-E1BF50135C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1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4 Elipse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120F2-5D32-4AA9-9A6E-99398B5D8C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D1704-D358-465E-AC4C-A38E52FB69B7}" type="datetimeFigureOut">
              <a:rPr lang="es-ES"/>
              <a:pPr>
                <a:defRPr/>
              </a:pPr>
              <a:t>23/04/2014</a:t>
            </a:fld>
            <a:endParaRPr lang="es-E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6BDD9-D6CB-4C47-8F21-61414DF95153}" type="datetimeFigureOut">
              <a:rPr lang="es-ES"/>
              <a:pPr>
                <a:defRPr/>
              </a:pPr>
              <a:t>23/04/2014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C6C72-C8A8-4078-9334-5B4B508088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1 Rectángulo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2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3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9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0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D1CE-5F39-4FE7-B87A-FAA08312ABB5}" type="datetimeFigureOut">
              <a:rPr lang="es-ES"/>
              <a:pPr>
                <a:defRPr/>
              </a:pPr>
              <a:t>23/04/2014</a:t>
            </a:fld>
            <a:endParaRPr lang="es-ES"/>
          </a:p>
        </p:txBody>
      </p:sp>
      <p:sp>
        <p:nvSpPr>
          <p:cNvPr id="1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44697CC-FFB8-4E72-BB75-49082E2956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BDA16-5AC2-4371-9F35-87FFB1955B38}" type="datetimeFigureOut">
              <a:rPr lang="es-ES"/>
              <a:pPr>
                <a:defRPr/>
              </a:pPr>
              <a:t>23/04/2014</a:t>
            </a:fld>
            <a:endParaRPr lang="es-ES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8BB1-EC8D-4488-A818-810841B9F8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0 Rectángulo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4 Conector recto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17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24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26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E06DA-4356-4423-8A6D-D92863029212}" type="datetimeFigureOut">
              <a:rPr lang="es-ES"/>
              <a:pPr>
                <a:defRPr/>
              </a:pPr>
              <a:t>23/04/2014</a:t>
            </a:fld>
            <a:endParaRPr lang="es-ES"/>
          </a:p>
        </p:txBody>
      </p:sp>
      <p:sp>
        <p:nvSpPr>
          <p:cNvPr id="1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D5609817-89E8-442A-A666-0A9235EAA0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4FC43-3D7F-4408-BE1A-30A4AFF67532}" type="datetimeFigureOut">
              <a:rPr lang="es-ES"/>
              <a:pPr>
                <a:defRPr/>
              </a:pPr>
              <a:t>23/04/2014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69F2C-A693-4F6C-AE4D-BDB24DB1AF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5 Rectángulo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96F3-F519-470E-A48D-7F5FDC9307FC}" type="datetimeFigureOut">
              <a:rPr lang="es-ES"/>
              <a:pPr>
                <a:defRPr/>
              </a:pPr>
              <a:t>23/04/2014</a:t>
            </a:fld>
            <a:endParaRPr lang="es-ES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2084A7-339F-4479-9D49-FA0ED3230B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8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8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0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20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1380770-E0A6-4F3C-BC3A-31112829EA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C1014-19F4-4C7D-92EB-E34CF9FE37DB}" type="datetimeFigureOut">
              <a:rPr lang="es-ES"/>
              <a:pPr>
                <a:defRPr/>
              </a:pPr>
              <a:t>23/04/2014</a:t>
            </a:fld>
            <a:endParaRPr lang="es-ES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19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4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2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21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BF0CF-4BAC-43F2-A077-03A184C2E8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408A0-D92C-47D0-B99D-1B58592BB5AD}" type="datetimeFigureOut">
              <a:rPr lang="es-ES"/>
              <a:pPr>
                <a:defRPr/>
              </a:pPr>
              <a:t>23/04/2014</a:t>
            </a:fld>
            <a:endParaRPr lang="es-ES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CA7010-14F7-4D0F-87FD-CC16B89AF35A}" type="datetimeFigureOut">
              <a:rPr lang="es-ES"/>
              <a:pPr>
                <a:defRPr/>
              </a:pPr>
              <a:t>23/04/2014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7E66A1-E2D9-445C-8D99-365BAB27CF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38" name="21 Marcador de título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9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DX6dRxStb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smtClean="0"/>
              <a:t>RESFRIADO COMÚN. </a:t>
            </a:r>
          </a:p>
        </p:txBody>
      </p:sp>
      <p:pic>
        <p:nvPicPr>
          <p:cNvPr id="14338" name="2 Imagen" descr="resfriado-ofici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66463">
            <a:off x="382588" y="1149350"/>
            <a:ext cx="33178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3 Imagen" descr="articleImage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060575"/>
            <a:ext cx="28098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4 Imagen" descr="imag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82166">
            <a:off x="5713413" y="1401763"/>
            <a:ext cx="3022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5 Imagen" descr="dv755071_escalad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77792">
            <a:off x="668338" y="3773488"/>
            <a:ext cx="30178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6 Imagen" descr="Síntomas de resfriado común_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4076700"/>
            <a:ext cx="348138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059113" y="981075"/>
            <a:ext cx="6084887" cy="1295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4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 resfriado común es una enfermedad infecciosa viral leve del sistema respiratorio superior que afecta a personas de todas las edades, altamente contagiosa, causada fundamentalmente por </a:t>
            </a:r>
            <a:r>
              <a:rPr lang="es-ES" sz="1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rinovirus</a:t>
            </a:r>
            <a:r>
              <a:rPr lang="es-ES" sz="14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y </a:t>
            </a:r>
            <a:r>
              <a:rPr lang="es-ES" sz="1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coronavirus</a:t>
            </a:r>
            <a:r>
              <a:rPr lang="es-ES" sz="14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1400" b="0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348038" y="333375"/>
            <a:ext cx="5576887" cy="6715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-Usted está resfriado. </a:t>
            </a:r>
            <a:endParaRPr lang="es-ES" dirty="0"/>
          </a:p>
        </p:txBody>
      </p:sp>
      <p:pic>
        <p:nvPicPr>
          <p:cNvPr id="15363" name="3 Imagen" descr="bebe_resfriado_sm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227012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Llamada rectangular redondeada"/>
          <p:cNvSpPr/>
          <p:nvPr/>
        </p:nvSpPr>
        <p:spPr>
          <a:xfrm rot="19602732">
            <a:off x="436563" y="431800"/>
            <a:ext cx="746125" cy="639763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Eh?</a:t>
            </a:r>
            <a:endParaRPr lang="es-ES" dirty="0"/>
          </a:p>
        </p:txBody>
      </p:sp>
      <p:sp>
        <p:nvSpPr>
          <p:cNvPr id="15365" name="6 CuadroTexto"/>
          <p:cNvSpPr txBox="1">
            <a:spLocks noChangeArrowheads="1"/>
          </p:cNvSpPr>
          <p:nvPr/>
        </p:nvSpPr>
        <p:spPr bwMode="auto">
          <a:xfrm>
            <a:off x="250825" y="3357563"/>
            <a:ext cx="44656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En total </a:t>
            </a:r>
            <a:r>
              <a:rPr lang="es-ES" b="1"/>
              <a:t>más de 200 tipos </a:t>
            </a:r>
            <a:r>
              <a:rPr lang="es-ES"/>
              <a:t>virales serológicamente diferentes causan resfriados. El virus más frecuentemente implicado es un rinovirus (30-50%), un tipo de virus con 99 serotipos conocidos.</a:t>
            </a:r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sp>
        <p:nvSpPr>
          <p:cNvPr id="15366" name="8 CuadroTexto"/>
          <p:cNvSpPr txBox="1">
            <a:spLocks noChangeArrowheads="1"/>
          </p:cNvSpPr>
          <p:nvPr/>
        </p:nvSpPr>
        <p:spPr bwMode="auto">
          <a:xfrm>
            <a:off x="323850" y="6308725"/>
            <a:ext cx="849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La temperatura óptima para la replicación del rinovirus es 33-35 °C</a:t>
            </a:r>
          </a:p>
        </p:txBody>
      </p:sp>
      <p:sp>
        <p:nvSpPr>
          <p:cNvPr id="15367" name="9 CuadroTexto"/>
          <p:cNvSpPr txBox="1">
            <a:spLocks noChangeArrowheads="1"/>
          </p:cNvSpPr>
          <p:nvPr/>
        </p:nvSpPr>
        <p:spPr bwMode="auto">
          <a:xfrm>
            <a:off x="971550" y="5084763"/>
            <a:ext cx="2663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El período de incubación varía desde 18 hasta 72 horas.</a:t>
            </a:r>
          </a:p>
        </p:txBody>
      </p:sp>
      <p:sp>
        <p:nvSpPr>
          <p:cNvPr id="15368" name="10 CuadroTexto"/>
          <p:cNvSpPr txBox="1">
            <a:spLocks noChangeArrowheads="1"/>
          </p:cNvSpPr>
          <p:nvPr/>
        </p:nvSpPr>
        <p:spPr bwMode="auto">
          <a:xfrm>
            <a:off x="5003800" y="2997200"/>
            <a:ext cx="36718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Georgia" pitchFamily="18" charset="0"/>
              </a:rPr>
              <a:t>Las bacterias que normalmente están presentes en las vías respiratorias se pueden aprovechar de la debilidad del sistema inmunitario durante un resfriado común y producir una </a:t>
            </a:r>
            <a:r>
              <a:rPr lang="es-ES" b="1">
                <a:latin typeface="Georgia" pitchFamily="18" charset="0"/>
              </a:rPr>
              <a:t>coinfección</a:t>
            </a:r>
            <a:r>
              <a:rPr lang="es-ES">
                <a:latin typeface="Georgia" pitchFamily="18" charset="0"/>
              </a:rPr>
              <a:t>. La</a:t>
            </a:r>
            <a:r>
              <a:rPr lang="es-ES" b="1">
                <a:latin typeface="Georgia" pitchFamily="18" charset="0"/>
              </a:rPr>
              <a:t> infección del oído medio </a:t>
            </a:r>
            <a:r>
              <a:rPr lang="es-ES">
                <a:latin typeface="Georgia" pitchFamily="18" charset="0"/>
              </a:rPr>
              <a:t>(en los niños) y la </a:t>
            </a:r>
            <a:r>
              <a:rPr lang="es-ES" b="1">
                <a:latin typeface="Georgia" pitchFamily="18" charset="0"/>
              </a:rPr>
              <a:t>sinusitis bacteriana </a:t>
            </a:r>
            <a:r>
              <a:rPr lang="es-ES">
                <a:latin typeface="Georgia" pitchFamily="18" charset="0"/>
              </a:rPr>
              <a:t>son coinfecciones comunes.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3765550" cy="6080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RESFRIADO POR…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 de flecha"/>
          <p:cNvCxnSpPr/>
          <p:nvPr/>
        </p:nvCxnSpPr>
        <p:spPr>
          <a:xfrm>
            <a:off x="4500563" y="2349500"/>
            <a:ext cx="0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6 CuadroTexto"/>
          <p:cNvSpPr txBox="1">
            <a:spLocks noChangeArrowheads="1"/>
          </p:cNvSpPr>
          <p:nvPr/>
        </p:nvSpPr>
        <p:spPr bwMode="auto">
          <a:xfrm>
            <a:off x="3779838" y="3141663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Georgia" pitchFamily="18" charset="0"/>
              </a:rPr>
              <a:t>Más de 200 tipos.</a:t>
            </a:r>
          </a:p>
        </p:txBody>
      </p:sp>
      <p:sp>
        <p:nvSpPr>
          <p:cNvPr id="16389" name="11 CuadroTexto"/>
          <p:cNvSpPr txBox="1">
            <a:spLocks noChangeArrowheads="1"/>
          </p:cNvSpPr>
          <p:nvPr/>
        </p:nvSpPr>
        <p:spPr bwMode="auto">
          <a:xfrm>
            <a:off x="323850" y="2060575"/>
            <a:ext cx="129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Georgia" pitchFamily="18" charset="0"/>
              </a:rPr>
              <a:t>Afecta a las fosas nasales.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flipH="1" flipV="1">
            <a:off x="6516688" y="2133600"/>
            <a:ext cx="142875" cy="790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 flipV="1">
            <a:off x="1258888" y="2924175"/>
            <a:ext cx="504825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19 CuadroTexto"/>
          <p:cNvSpPr txBox="1">
            <a:spLocks noChangeArrowheads="1"/>
          </p:cNvSpPr>
          <p:nvPr/>
        </p:nvSpPr>
        <p:spPr bwMode="auto">
          <a:xfrm>
            <a:off x="6156325" y="1700213"/>
            <a:ext cx="1728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Georgia" pitchFamily="18" charset="0"/>
              </a:rPr>
              <a:t>Neumonía. </a:t>
            </a:r>
          </a:p>
        </p:txBody>
      </p:sp>
      <p:cxnSp>
        <p:nvCxnSpPr>
          <p:cNvPr id="22" name="21 Conector recto de flecha"/>
          <p:cNvCxnSpPr>
            <a:endCxn id="16394" idx="2"/>
          </p:cNvCxnSpPr>
          <p:nvPr/>
        </p:nvCxnSpPr>
        <p:spPr>
          <a:xfrm flipV="1">
            <a:off x="7380288" y="2646363"/>
            <a:ext cx="377825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4" name="22 CuadroTexto"/>
          <p:cNvSpPr txBox="1">
            <a:spLocks noChangeArrowheads="1"/>
          </p:cNvSpPr>
          <p:nvPr/>
        </p:nvSpPr>
        <p:spPr bwMode="auto">
          <a:xfrm>
            <a:off x="6804025" y="2276475"/>
            <a:ext cx="190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Georgia" pitchFamily="18" charset="0"/>
              </a:rPr>
              <a:t>Complicaciones.</a:t>
            </a:r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6588125" y="5300663"/>
            <a:ext cx="43180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6" name="28 CuadroTexto"/>
          <p:cNvSpPr txBox="1">
            <a:spLocks noChangeArrowheads="1"/>
          </p:cNvSpPr>
          <p:nvPr/>
        </p:nvSpPr>
        <p:spPr bwMode="auto">
          <a:xfrm>
            <a:off x="6948488" y="5013325"/>
            <a:ext cx="1979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Georgia" pitchFamily="18" charset="0"/>
              </a:rPr>
              <a:t>Resfriados leves.</a:t>
            </a:r>
          </a:p>
        </p:txBody>
      </p:sp>
      <p:cxnSp>
        <p:nvCxnSpPr>
          <p:cNvPr id="32" name="31 Conector recto de flecha"/>
          <p:cNvCxnSpPr/>
          <p:nvPr/>
        </p:nvCxnSpPr>
        <p:spPr>
          <a:xfrm flipH="1" flipV="1">
            <a:off x="1692275" y="4149725"/>
            <a:ext cx="719138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32 CuadroTexto"/>
          <p:cNvSpPr txBox="1">
            <a:spLocks noChangeArrowheads="1"/>
          </p:cNvSpPr>
          <p:nvPr/>
        </p:nvSpPr>
        <p:spPr bwMode="auto">
          <a:xfrm>
            <a:off x="1042988" y="3789363"/>
            <a:ext cx="865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Georgia" pitchFamily="18" charset="0"/>
              </a:rPr>
              <a:t>ADN</a:t>
            </a:r>
          </a:p>
        </p:txBody>
      </p:sp>
      <p:cxnSp>
        <p:nvCxnSpPr>
          <p:cNvPr id="35" name="34 Conector recto de flecha"/>
          <p:cNvCxnSpPr/>
          <p:nvPr/>
        </p:nvCxnSpPr>
        <p:spPr>
          <a:xfrm flipH="1">
            <a:off x="1042988" y="4149725"/>
            <a:ext cx="144462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35 CuadroTexto"/>
          <p:cNvSpPr txBox="1">
            <a:spLocks noChangeArrowheads="1"/>
          </p:cNvSpPr>
          <p:nvPr/>
        </p:nvSpPr>
        <p:spPr bwMode="auto">
          <a:xfrm>
            <a:off x="250825" y="4437063"/>
            <a:ext cx="20891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Georgia" pitchFamily="18" charset="0"/>
              </a:rPr>
              <a:t>Infecciones del tracto respiratorio. Descubierto en cultivos  aislados pero encontrados en el ADN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¿RESFRIADO O GRIPE?</a:t>
            </a:r>
          </a:p>
        </p:txBody>
      </p:sp>
      <p:sp>
        <p:nvSpPr>
          <p:cNvPr id="17410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5076825" cy="36401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ES" smtClean="0"/>
              <a:t>GRIPE</a:t>
            </a:r>
          </a:p>
          <a:p>
            <a:r>
              <a:rPr lang="es-ES" sz="2000" smtClean="0"/>
              <a:t>  fiebre alta (hasta 40ºC), dolor de cabeza.</a:t>
            </a:r>
          </a:p>
          <a:p>
            <a:r>
              <a:rPr lang="es-ES" sz="2000" smtClean="0"/>
              <a:t> dolor de garganta.</a:t>
            </a:r>
          </a:p>
          <a:p>
            <a:r>
              <a:rPr lang="es-ES" sz="2000" smtClean="0"/>
              <a:t> dolores musculares</a:t>
            </a:r>
          </a:p>
          <a:p>
            <a:r>
              <a:rPr lang="es-ES" sz="2000" smtClean="0"/>
              <a:t>tos seca,</a:t>
            </a:r>
          </a:p>
          <a:p>
            <a:r>
              <a:rPr lang="es-ES" sz="2000" smtClean="0"/>
              <a:t>debilidad y cansancio. </a:t>
            </a:r>
          </a:p>
          <a:p>
            <a:r>
              <a:rPr lang="es-ES" sz="2000" smtClean="0"/>
              <a:t>ojos llorosos y dolorosos.</a:t>
            </a:r>
          </a:p>
          <a:p>
            <a:r>
              <a:rPr lang="es-ES" sz="2000" smtClean="0"/>
              <a:t>congestión nasal y moqueo.</a:t>
            </a:r>
          </a:p>
          <a:p>
            <a:pPr>
              <a:buFont typeface="Wingdings 2" pitchFamily="18" charset="2"/>
              <a:buNone/>
            </a:pPr>
            <a:endParaRPr lang="es-ES" smtClean="0"/>
          </a:p>
        </p:txBody>
      </p:sp>
      <p:sp>
        <p:nvSpPr>
          <p:cNvPr id="17411" name="3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343400" cy="27781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ES" smtClean="0"/>
              <a:t>RESFRIADO</a:t>
            </a:r>
          </a:p>
          <a:p>
            <a:r>
              <a:rPr lang="es-ES" sz="2000" smtClean="0"/>
              <a:t>goteo (rinorrea) .</a:t>
            </a:r>
          </a:p>
          <a:p>
            <a:r>
              <a:rPr lang="es-ES" sz="2000" smtClean="0"/>
              <a:t> congestión nasal.</a:t>
            </a:r>
          </a:p>
          <a:p>
            <a:r>
              <a:rPr lang="es-ES" sz="2000" smtClean="0"/>
              <a:t> estornudos. </a:t>
            </a:r>
          </a:p>
          <a:p>
            <a:r>
              <a:rPr lang="es-ES" sz="2000" smtClean="0"/>
              <a:t>irritación ocular.</a:t>
            </a:r>
          </a:p>
          <a:p>
            <a:r>
              <a:rPr lang="es-ES" sz="2000" smtClean="0"/>
              <a:t> dolor de garganta </a:t>
            </a:r>
          </a:p>
          <a:p>
            <a:r>
              <a:rPr lang="es-ES" sz="2000" smtClean="0"/>
              <a:t> tos.</a:t>
            </a:r>
          </a:p>
        </p:txBody>
      </p:sp>
      <p:sp>
        <p:nvSpPr>
          <p:cNvPr id="5" name="4 Cruz"/>
          <p:cNvSpPr/>
          <p:nvPr/>
        </p:nvSpPr>
        <p:spPr>
          <a:xfrm>
            <a:off x="6732588" y="3500438"/>
            <a:ext cx="2232025" cy="2808287"/>
          </a:xfrm>
          <a:prstGeom prst="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413" name="5 CuadroTexto"/>
          <p:cNvSpPr txBox="1">
            <a:spLocks noChangeArrowheads="1"/>
          </p:cNvSpPr>
          <p:nvPr/>
        </p:nvSpPr>
        <p:spPr bwMode="auto">
          <a:xfrm>
            <a:off x="6875463" y="4292600"/>
            <a:ext cx="2017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Georgia" pitchFamily="18" charset="0"/>
              </a:rPr>
              <a:t>La gripe tiene basteria específica, el resfriado no.</a:t>
            </a:r>
          </a:p>
        </p:txBody>
      </p:sp>
      <p:pic>
        <p:nvPicPr>
          <p:cNvPr id="17414" name="6 Imagen" descr="niño con moc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149725"/>
            <a:ext cx="2143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7 Imagen" descr="resfriado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24400"/>
            <a:ext cx="3382962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smtClean="0">
                <a:solidFill>
                  <a:srgbClr val="FF0000"/>
                </a:solidFill>
              </a:rPr>
              <a:t>Datos importantes.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388" y="1484313"/>
            <a:ext cx="7439025" cy="4572000"/>
          </a:xfrm>
        </p:spPr>
        <p:txBody>
          <a:bodyPr>
            <a:normAutofit/>
          </a:bodyPr>
          <a:lstStyle/>
          <a:p>
            <a:r>
              <a:rPr lang="es-ES" sz="1900" smtClean="0"/>
              <a:t> </a:t>
            </a:r>
            <a:r>
              <a:rPr lang="es-ES" sz="1900" b="1" smtClean="0"/>
              <a:t>¿Quiénes tienen mayor riesgo de contraer el resfriado común?</a:t>
            </a:r>
            <a:r>
              <a:rPr lang="es-ES" sz="1900" smtClean="0"/>
              <a:t> Los</a:t>
            </a:r>
            <a:r>
              <a:rPr lang="es-ES" sz="1900" b="1" smtClean="0"/>
              <a:t> niños </a:t>
            </a:r>
            <a:r>
              <a:rPr lang="es-ES" sz="1900" smtClean="0"/>
              <a:t>porque su sistema inmunitario es inmaduro y están en contacto físico muy cercano con otros niños El niño medio tiene entre </a:t>
            </a:r>
            <a:r>
              <a:rPr lang="es-ES" sz="1900" b="1" smtClean="0"/>
              <a:t>6-8</a:t>
            </a:r>
            <a:r>
              <a:rPr lang="es-ES" sz="1900" smtClean="0"/>
              <a:t> resfriados en un año. El adulto medio tiene de </a:t>
            </a:r>
            <a:r>
              <a:rPr lang="es-ES" sz="1900" b="1" smtClean="0"/>
              <a:t>2 a 4 </a:t>
            </a:r>
            <a:r>
              <a:rPr lang="es-ES" sz="1900" smtClean="0"/>
              <a:t>resfriados en un año.</a:t>
            </a:r>
            <a:endParaRPr lang="es-ES" sz="1900" b="1" smtClean="0"/>
          </a:p>
          <a:p>
            <a:r>
              <a:rPr lang="es-ES" sz="1900" smtClean="0"/>
              <a:t> La vitamina C no ha confirmado en resultados y estudios médicos tener eficacia. </a:t>
            </a:r>
          </a:p>
          <a:p>
            <a:r>
              <a:rPr lang="es-ES" sz="2500" smtClean="0"/>
              <a:t> </a:t>
            </a:r>
            <a:r>
              <a:rPr lang="es-ES" sz="2500" b="1" smtClean="0"/>
              <a:t>Tratamiento. </a:t>
            </a:r>
            <a:r>
              <a:rPr lang="es-ES" sz="1900" smtClean="0"/>
              <a:t>No hay tratamiento contra el resfriado más que la propia superación del propio organismo. Aunque mantener hábitos saludables siempre ayuda a la mejora del mismo. </a:t>
            </a:r>
          </a:p>
          <a:p>
            <a:pPr>
              <a:buFont typeface="Wingdings 2" pitchFamily="18" charset="2"/>
              <a:buNone/>
            </a:pPr>
            <a:r>
              <a:rPr lang="es-ES" sz="1900" b="1" smtClean="0"/>
              <a:t>      - Consejos caseros.</a:t>
            </a:r>
          </a:p>
          <a:p>
            <a:pPr>
              <a:buFont typeface="Wingdings 2" pitchFamily="18" charset="2"/>
              <a:buNone/>
            </a:pPr>
            <a:r>
              <a:rPr lang="es-ES" sz="1900" b="1" smtClean="0"/>
              <a:t>      - Medicamentos.**</a:t>
            </a:r>
          </a:p>
          <a:p>
            <a:pPr>
              <a:buFont typeface="Wingdings 2" pitchFamily="18" charset="2"/>
              <a:buNone/>
            </a:pPr>
            <a:r>
              <a:rPr lang="es-ES" sz="1900" b="1" smtClean="0"/>
              <a:t>      -Higiene y cuidado *</a:t>
            </a:r>
            <a:endParaRPr lang="es-ES" sz="2500" b="1" smtClean="0"/>
          </a:p>
          <a:p>
            <a:endParaRPr lang="es-ES" sz="2500" smtClean="0"/>
          </a:p>
        </p:txBody>
      </p:sp>
      <p:pic>
        <p:nvPicPr>
          <p:cNvPr id="18435" name="3 Imagen" descr="resfriadocomplicaciones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1916113"/>
            <a:ext cx="13589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HIGIENE Y CUIDADO PARA SU PREVENCIÓN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9458" name="3 Marcador de contenido" descr="533e8c1de2b6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268413"/>
            <a:ext cx="3101975" cy="2327275"/>
          </a:xfrm>
        </p:spPr>
      </p:pic>
      <p:pic>
        <p:nvPicPr>
          <p:cNvPr id="19459" name="4 Imagen" descr="201112082117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58505">
            <a:off x="257175" y="3489325"/>
            <a:ext cx="36290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5 Imagen" descr="premian-ucam-por-fomentar-deporte-femenin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0" y="1052513"/>
            <a:ext cx="403225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6 Imagen" descr="corazon-comida-san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37807">
            <a:off x="6442075" y="3636963"/>
            <a:ext cx="27241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7 Imagen" descr="pañuelo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268413"/>
            <a:ext cx="15494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8 Imagen" descr="size1_47037_aa_iii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4941888"/>
            <a:ext cx="25923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9 Imagen" descr="pl338893-custom_bordados_serigraf_a_impresi_n_algod_n_personalizada_pa_uelo_para_las_mujeres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2997200"/>
            <a:ext cx="23764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Señal de prohibido"/>
          <p:cNvSpPr/>
          <p:nvPr/>
        </p:nvSpPr>
        <p:spPr>
          <a:xfrm>
            <a:off x="3924300" y="3068638"/>
            <a:ext cx="1800225" cy="165576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_tradnl" smtClean="0"/>
              <a:t>Como lavarse bien las manos.</a:t>
            </a:r>
            <a:endParaRPr lang="es-ES" smtClean="0"/>
          </a:p>
        </p:txBody>
      </p:sp>
      <p:sp>
        <p:nvSpPr>
          <p:cNvPr id="31748" name="Rectangle 4"/>
          <p:cNvSpPr>
            <a:spLocks noGrp="1"/>
          </p:cNvSpPr>
          <p:nvPr>
            <p:ph type="body" sz="half" idx="4294967295"/>
          </p:nvPr>
        </p:nvSpPr>
        <p:spPr>
          <a:xfrm>
            <a:off x="301625" y="1524000"/>
            <a:ext cx="4191000" cy="4598988"/>
          </a:xfrm>
        </p:spPr>
        <p:txBody>
          <a:bodyPr/>
          <a:lstStyle/>
          <a:p>
            <a:r>
              <a:rPr lang="es-ES_tradnl" sz="2300" smtClean="0"/>
              <a:t>**póster</a:t>
            </a:r>
            <a:endParaRPr lang="es-ES" sz="23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_tradnl" smtClean="0"/>
              <a:t>Medicamentos</a:t>
            </a:r>
            <a:endParaRPr lang="es-ES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713788" cy="5589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_tradnl" smtClean="0"/>
              <a:t>Vídeos</a:t>
            </a:r>
            <a:endParaRPr lang="es-ES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s-ES" smtClean="0">
                <a:hlinkClick r:id="rId2"/>
              </a:rPr>
              <a:t>https://www.youtube.com/watch?v=YDX6dRxStbY</a:t>
            </a:r>
            <a:endParaRPr lang="es-ES" smtClean="0"/>
          </a:p>
          <a:p>
            <a:r>
              <a:rPr lang="es-ES" smtClean="0"/>
              <a:t>https://www.youtube.com/watch?v=PgdDrpv8nP4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141</TotalTime>
  <Words>318</Words>
  <Application>Microsoft Office PowerPoint</Application>
  <PresentationFormat>Presentación en pantalla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12</vt:i4>
      </vt:variant>
      <vt:variant>
        <vt:lpstr>Títulos de diapositiva</vt:lpstr>
      </vt:variant>
      <vt:variant>
        <vt:i4>9</vt:i4>
      </vt:variant>
    </vt:vector>
  </HeadingPairs>
  <TitlesOfParts>
    <vt:vector size="26" baseType="lpstr">
      <vt:lpstr>Georgia</vt:lpstr>
      <vt:lpstr>Arial</vt:lpstr>
      <vt:lpstr>Wingdings 2</vt:lpstr>
      <vt:lpstr>Wingdings</vt:lpstr>
      <vt:lpstr>Calibri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RESFRIADO COMÚN. </vt:lpstr>
      <vt:lpstr>-Usted está resfriado. </vt:lpstr>
      <vt:lpstr>RESFRIADO POR…</vt:lpstr>
      <vt:lpstr>¿RESFRIADO O GRIPE?</vt:lpstr>
      <vt:lpstr>Datos importantes.</vt:lpstr>
      <vt:lpstr>HIGIENE Y CUIDADO PARA SU PREVENCIÓN.</vt:lpstr>
      <vt:lpstr>Como lavarse bien las manos.</vt:lpstr>
      <vt:lpstr>Medicamentos</vt:lpstr>
      <vt:lpstr>Vídeos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RESFRIADO COMÚN. </dc:title>
  <cp:lastModifiedBy>Jesús</cp:lastModifiedBy>
  <cp:revision>15</cp:revision>
  <dcterms:modified xsi:type="dcterms:W3CDTF">2014-04-23T20:48:45Z</dcterms:modified>
</cp:coreProperties>
</file>